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2" r:id="rId1"/>
  </p:sldMasterIdLst>
  <p:notesMasterIdLst>
    <p:notesMasterId r:id="rId21"/>
  </p:notesMasterIdLst>
  <p:sldIdLst>
    <p:sldId id="274" r:id="rId2"/>
    <p:sldId id="305" r:id="rId3"/>
    <p:sldId id="299" r:id="rId4"/>
    <p:sldId id="294" r:id="rId5"/>
    <p:sldId id="304" r:id="rId6"/>
    <p:sldId id="291" r:id="rId7"/>
    <p:sldId id="269" r:id="rId8"/>
    <p:sldId id="293" r:id="rId9"/>
    <p:sldId id="292" r:id="rId10"/>
    <p:sldId id="287" r:id="rId11"/>
    <p:sldId id="268" r:id="rId12"/>
    <p:sldId id="279" r:id="rId13"/>
    <p:sldId id="278" r:id="rId14"/>
    <p:sldId id="280" r:id="rId15"/>
    <p:sldId id="276" r:id="rId16"/>
    <p:sldId id="277" r:id="rId17"/>
    <p:sldId id="286" r:id="rId18"/>
    <p:sldId id="289" r:id="rId19"/>
    <p:sldId id="290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arla Vanessa Fernandes" initials="KVF" lastIdx="4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09C80"/>
    <a:srgbClr val="3196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2334" autoAdjust="0"/>
    <p:restoredTop sz="88889"/>
  </p:normalViewPr>
  <p:slideViewPr>
    <p:cSldViewPr snapToGrid="0">
      <p:cViewPr varScale="1">
        <p:scale>
          <a:sx n="96" d="100"/>
          <a:sy n="96" d="100"/>
        </p:scale>
        <p:origin x="200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C3A22E-AAEF-D747-8EBB-4CE4FDD5D795}" type="datetimeFigureOut">
              <a:rPr lang="pt-BR" smtClean="0"/>
              <a:t>07/07/2018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pt-BR"/>
              <a:t>Editar estilos de texto Mestre
Segundo nível
Terceiro nível
Quarto nível
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92E351-63C0-0842-9DEC-CA89C5870B5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35059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Quem usa ondas de rádio: celular, televisão, rádio, </a:t>
            </a:r>
            <a:r>
              <a:rPr lang="pt-BR" dirty="0" err="1"/>
              <a:t>wi-fi</a:t>
            </a:r>
            <a:r>
              <a:rPr lang="pt-BR" dirty="0"/>
              <a:t>, </a:t>
            </a:r>
            <a:r>
              <a:rPr lang="pt-BR" dirty="0" err="1"/>
              <a:t>bluetooth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2F0F5B-F2A2-2B4F-80D5-D654F8C83BAE}" type="slidenum">
              <a:rPr lang="pt-BR" smtClean="0"/>
              <a:pPr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745126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2F0F5B-F2A2-2B4F-80D5-D654F8C83BAE}" type="slidenum">
              <a:rPr lang="pt-BR" smtClean="0"/>
              <a:pPr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644699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2F0F5B-F2A2-2B4F-80D5-D654F8C83BAE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938538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309C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239E9-9005-41E3-8056-78E3444D5933}" type="datetimeFigureOut">
              <a:rPr lang="en-US" smtClean="0"/>
              <a:t>7/7/18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AC6C2-ED9D-4B1E-AA7E-9CD65893C0B8}" type="slidenum">
              <a:rPr lang="en-US" smtClean="0"/>
              <a:t>‹nº›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530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239E9-9005-41E3-8056-78E3444D5933}" type="datetimeFigureOut">
              <a:rPr lang="en-US" smtClean="0"/>
              <a:t>7/7/18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AC6C2-ED9D-4B1E-AA7E-9CD65893C0B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44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309C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239E9-9005-41E3-8056-78E3444D5933}" type="datetimeFigureOut">
              <a:rPr lang="en-US" smtClean="0"/>
              <a:t>7/7/18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AC6C2-ED9D-4B1E-AA7E-9CD65893C0B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4049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970" y="88901"/>
            <a:ext cx="9715500" cy="1016000"/>
          </a:xfrm>
        </p:spPr>
        <p:txBody>
          <a:bodyPr/>
          <a:lstStyle>
            <a:lvl1pPr marL="0">
              <a:defRPr/>
            </a:lvl1pPr>
          </a:lstStyle>
          <a:p>
            <a:r>
              <a:rPr lang="pt-BR" dirty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0970" y="1522025"/>
            <a:ext cx="10058400" cy="4023360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239E9-9005-41E3-8056-78E3444D5933}" type="datetimeFigureOut">
              <a:rPr lang="en-US" smtClean="0"/>
              <a:t>7/7/18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AC6C2-ED9D-4B1E-AA7E-9CD65893C0B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8910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çã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309C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239E9-9005-41E3-8056-78E3444D5933}" type="datetimeFigureOut">
              <a:rPr lang="en-US" smtClean="0"/>
              <a:t>7/7/18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AC6C2-ED9D-4B1E-AA7E-9CD65893C0B8}" type="slidenum">
              <a:rPr lang="en-US" smtClean="0"/>
              <a:t>‹nº›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36418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239E9-9005-41E3-8056-78E3444D5933}" type="datetimeFigureOut">
              <a:rPr lang="en-US" smtClean="0"/>
              <a:t>7/7/18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AC6C2-ED9D-4B1E-AA7E-9CD65893C0B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59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239E9-9005-41E3-8056-78E3444D5933}" type="datetimeFigureOut">
              <a:rPr lang="en-US" smtClean="0"/>
              <a:t>7/7/18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AC6C2-ED9D-4B1E-AA7E-9CD65893C0B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23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239E9-9005-41E3-8056-78E3444D5933}" type="datetimeFigureOut">
              <a:rPr lang="en-US" smtClean="0"/>
              <a:t>7/7/18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AC6C2-ED9D-4B1E-AA7E-9CD65893C0B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3855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309C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239E9-9005-41E3-8056-78E3444D5933}" type="datetimeFigureOut">
              <a:rPr lang="en-US" smtClean="0"/>
              <a:t>7/7/18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AC6C2-ED9D-4B1E-AA7E-9CD65893C0B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223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rgbClr val="309C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48239E9-9005-41E3-8056-78E3444D5933}" type="datetimeFigureOut">
              <a:rPr lang="en-US" smtClean="0"/>
              <a:t>7/7/18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64AC6C2-ED9D-4B1E-AA7E-9CD65893C0B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3983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rgbClr val="309C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239E9-9005-41E3-8056-78E3444D5933}" type="datetimeFigureOut">
              <a:rPr lang="en-US" smtClean="0"/>
              <a:t>7/7/18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AC6C2-ED9D-4B1E-AA7E-9CD65893C0B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6338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309C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8070" y="190394"/>
            <a:ext cx="10230622" cy="93502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pt-BR" dirty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348239E9-9005-41E3-8056-78E3444D5933}" type="datetimeFigureOut">
              <a:rPr lang="en-US" smtClean="0"/>
              <a:t>7/7/18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064AC6C2-ED9D-4B1E-AA7E-9CD65893C0B8}" type="slidenum">
              <a:rPr lang="en-US" smtClean="0"/>
              <a:t>‹nº›</a:t>
            </a:fld>
            <a:endParaRPr lang="en-US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761732" y="112541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Imagem 7"/>
          <p:cNvPicPr>
            <a:picLocks noChangeAspect="1"/>
          </p:cNvPicPr>
          <p:nvPr userDrawn="1"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4" r="73808" b="19870"/>
          <a:stretch/>
        </p:blipFill>
        <p:spPr>
          <a:xfrm>
            <a:off x="11155680" y="170803"/>
            <a:ext cx="862574" cy="954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6674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jpg"/><Relationship Id="rId4" Type="http://schemas.openxmlformats.org/officeDocument/2006/relationships/image" Target="../media/image24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8.jpeg"/><Relationship Id="rId7" Type="http://schemas.openxmlformats.org/officeDocument/2006/relationships/image" Target="../media/image1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10" Type="http://schemas.openxmlformats.org/officeDocument/2006/relationships/image" Target="../media/image15.jpeg"/><Relationship Id="rId4" Type="http://schemas.openxmlformats.org/officeDocument/2006/relationships/image" Target="../media/image9.jpeg"/><Relationship Id="rId9" Type="http://schemas.openxmlformats.org/officeDocument/2006/relationships/image" Target="../media/image1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Construindo o aplicativo:</a:t>
            </a:r>
          </a:p>
        </p:txBody>
      </p:sp>
      <p:sp>
        <p:nvSpPr>
          <p:cNvPr id="5" name="Espaço Reservado para Conteúdo 4"/>
          <p:cNvSpPr>
            <a:spLocks noGrp="1"/>
          </p:cNvSpPr>
          <p:nvPr>
            <p:ph idx="1"/>
          </p:nvPr>
        </p:nvSpPr>
        <p:spPr>
          <a:xfrm>
            <a:off x="840970" y="1522025"/>
            <a:ext cx="10058400" cy="1491631"/>
          </a:xfrm>
        </p:spPr>
        <p:txBody>
          <a:bodyPr>
            <a:normAutofit/>
          </a:bodyPr>
          <a:lstStyle/>
          <a:p>
            <a:pPr algn="just"/>
            <a:r>
              <a:rPr lang="pt-BR" dirty="0"/>
              <a:t>Para construir o aplicativo utilizaremos uma plataforma criada em 2010 pela Google em parceria com o </a:t>
            </a:r>
            <a:r>
              <a:rPr lang="pt-BR" i="1" dirty="0"/>
              <a:t>Massachusetts </a:t>
            </a:r>
            <a:r>
              <a:rPr lang="en-US" i="1" dirty="0"/>
              <a:t>Institute</a:t>
            </a:r>
            <a:r>
              <a:rPr lang="pt-BR" i="1" dirty="0"/>
              <a:t> </a:t>
            </a:r>
            <a:r>
              <a:rPr lang="en-US" i="1" dirty="0"/>
              <a:t>of</a:t>
            </a:r>
            <a:r>
              <a:rPr lang="pt-BR" i="1" dirty="0"/>
              <a:t> Technology (MIT)</a:t>
            </a:r>
            <a:r>
              <a:rPr lang="pt-BR" dirty="0"/>
              <a:t>, cujo nome é: </a:t>
            </a:r>
            <a:r>
              <a:rPr lang="pt-BR" b="1" dirty="0"/>
              <a:t>MIT </a:t>
            </a:r>
            <a:r>
              <a:rPr lang="en-US" b="1" dirty="0"/>
              <a:t>App</a:t>
            </a:r>
            <a:r>
              <a:rPr lang="pt-BR" b="1" dirty="0"/>
              <a:t> Inventor 2. </a:t>
            </a:r>
          </a:p>
          <a:p>
            <a:pPr algn="just"/>
            <a:r>
              <a:rPr lang="pt-BR" dirty="0"/>
              <a:t>Nessa plataforma é possível criar um </a:t>
            </a:r>
            <a:r>
              <a:rPr lang="en-US" i="1" dirty="0"/>
              <a:t>app</a:t>
            </a:r>
            <a:r>
              <a:rPr lang="pt-BR" dirty="0"/>
              <a:t> através da lógica de programação em blocos, que segue a ideia de um quebra cabeça.</a:t>
            </a:r>
          </a:p>
        </p:txBody>
      </p:sp>
      <p:pic>
        <p:nvPicPr>
          <p:cNvPr id="5122" name="Picture 2" descr="http://appinventor.mit.edu/explore/sites/all/files/ai2tutorials/nfccupgame/menuControlBlock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328" r="48177"/>
          <a:stretch/>
        </p:blipFill>
        <p:spPr bwMode="auto">
          <a:xfrm>
            <a:off x="1055411" y="3558044"/>
            <a:ext cx="4814759" cy="2576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://georgepavlides.info/wp-content/uploads/2015/06/app-invento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0788" y="3558044"/>
            <a:ext cx="3121174" cy="2031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20543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Utilizaç</a:t>
            </a:r>
            <a:r>
              <a:rPr lang="en-US" dirty="0" err="1"/>
              <a:t>ões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970" y="1524000"/>
            <a:ext cx="2088243" cy="2249765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6226" y="1104901"/>
            <a:ext cx="6852556" cy="3426278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970" y="4354310"/>
            <a:ext cx="1852384" cy="185238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8689" y="4103963"/>
            <a:ext cx="3339921" cy="192853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8270473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Relés</a:t>
            </a:r>
          </a:p>
        </p:txBody>
      </p:sp>
      <p:pic>
        <p:nvPicPr>
          <p:cNvPr id="2050" name="Picture 2" descr="http://www.ufsm.br/righi/Download/rele12v_completo.jpg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957" b="47807"/>
          <a:stretch/>
        </p:blipFill>
        <p:spPr bwMode="auto">
          <a:xfrm>
            <a:off x="840969" y="1480048"/>
            <a:ext cx="4405587" cy="2237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www.electronicaembajadores.com/datos/fotos/subfamilias/grandes/rl/rl4a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508272" y="1292473"/>
            <a:ext cx="3323779" cy="2738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://s3.amazonaws.com/img.iluria.com/product/18F35A/40F59E/450xN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5110" y="3717561"/>
            <a:ext cx="3063785" cy="2403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76511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que é um relé?</a:t>
            </a:r>
          </a:p>
        </p:txBody>
      </p:sp>
      <p:sp>
        <p:nvSpPr>
          <p:cNvPr id="2" name="CaixaDeTexto 1"/>
          <p:cNvSpPr txBox="1"/>
          <p:nvPr/>
        </p:nvSpPr>
        <p:spPr>
          <a:xfrm>
            <a:off x="704538" y="1325861"/>
            <a:ext cx="1034553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É um dispositivo eletromecânico que tem a função de</a:t>
            </a:r>
            <a:r>
              <a:rPr lang="pt-BR" sz="2400" dirty="0">
                <a:solidFill>
                  <a:srgbClr val="FF0000"/>
                </a:solidFill>
              </a:rPr>
              <a:t> ligar </a:t>
            </a:r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ou </a:t>
            </a:r>
            <a:r>
              <a:rPr lang="pt-BR" sz="2400" dirty="0">
                <a:solidFill>
                  <a:srgbClr val="FF0000"/>
                </a:solidFill>
              </a:rPr>
              <a:t>desligar</a:t>
            </a:r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dispositivos </a:t>
            </a:r>
            <a:r>
              <a:rPr lang="pt-BR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atrav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és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de um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comando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eletrônico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Normalmente ele encontra-se ligado em </a:t>
            </a:r>
            <a:r>
              <a:rPr lang="pt-BR" sz="2400" dirty="0">
                <a:solidFill>
                  <a:srgbClr val="FF0000"/>
                </a:solidFill>
              </a:rPr>
              <a:t>dois circuitos elétricos</a:t>
            </a:r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Um com foco na </a:t>
            </a:r>
            <a:r>
              <a:rPr lang="pt-BR" sz="2400" dirty="0">
                <a:solidFill>
                  <a:srgbClr val="FF0000"/>
                </a:solidFill>
              </a:rPr>
              <a:t>passagem de corrente pela bobina (baixa tens</a:t>
            </a:r>
            <a:r>
              <a:rPr lang="en-US" sz="2400" dirty="0" err="1">
                <a:solidFill>
                  <a:srgbClr val="FF0000"/>
                </a:solidFill>
              </a:rPr>
              <a:t>ão</a:t>
            </a:r>
            <a:r>
              <a:rPr lang="pt-BR" sz="2400" dirty="0">
                <a:solidFill>
                  <a:srgbClr val="FF0000"/>
                </a:solidFill>
              </a:rPr>
              <a:t>)</a:t>
            </a:r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 outro que </a:t>
            </a:r>
            <a:r>
              <a:rPr lang="pt-BR" sz="2400" dirty="0">
                <a:solidFill>
                  <a:srgbClr val="FF0000"/>
                </a:solidFill>
              </a:rPr>
              <a:t>é ativado quando o relé é acionado (alta tens</a:t>
            </a:r>
            <a:r>
              <a:rPr lang="en-US" sz="2400" dirty="0" err="1">
                <a:solidFill>
                  <a:srgbClr val="FF0000"/>
                </a:solidFill>
              </a:rPr>
              <a:t>ão</a:t>
            </a:r>
            <a:r>
              <a:rPr lang="pt-BR" sz="2400" dirty="0">
                <a:solidFill>
                  <a:srgbClr val="FF0000"/>
                </a:solidFill>
              </a:rPr>
              <a:t>)</a:t>
            </a:r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</p:txBody>
      </p:sp>
      <p:pic>
        <p:nvPicPr>
          <p:cNvPr id="1026" name="Picture 2" descr="http://www.embarcados.com.br/wp-content/uploads/2014/05/lampada-arduino-0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8884" y="3183922"/>
            <a:ext cx="3637415" cy="254775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http://s3.amazonaws.com/img.iluria.com/product/18F35A/40F59E/450x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5056" y="3635464"/>
            <a:ext cx="3063785" cy="2403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7242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Por </a:t>
            </a:r>
            <a:r>
              <a:rPr lang="pt-BR" dirty="0" err="1"/>
              <a:t>qu</a:t>
            </a:r>
            <a:r>
              <a:rPr lang="en-US" dirty="0" err="1"/>
              <a:t>ê</a:t>
            </a:r>
            <a:r>
              <a:rPr lang="en-US" dirty="0"/>
              <a:t> </a:t>
            </a:r>
            <a:r>
              <a:rPr lang="en-US" dirty="0" err="1"/>
              <a:t>dois</a:t>
            </a:r>
            <a:r>
              <a:rPr lang="en-US" dirty="0"/>
              <a:t> </a:t>
            </a:r>
            <a:r>
              <a:rPr lang="en-US" dirty="0" err="1"/>
              <a:t>circuitos</a:t>
            </a:r>
            <a:r>
              <a:rPr lang="pt-BR" dirty="0"/>
              <a:t>?</a:t>
            </a:r>
          </a:p>
        </p:txBody>
      </p:sp>
      <p:sp>
        <p:nvSpPr>
          <p:cNvPr id="2" name="CaixaDeTexto 1"/>
          <p:cNvSpPr txBox="1"/>
          <p:nvPr/>
        </p:nvSpPr>
        <p:spPr>
          <a:xfrm>
            <a:off x="840970" y="1655645"/>
            <a:ext cx="526002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>
                <a:solidFill>
                  <a:srgbClr val="FF0000"/>
                </a:solidFill>
              </a:rPr>
              <a:t>Proteger o operador </a:t>
            </a:r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das possíveis altas tensões e correntes que irão circular no segundo circuito (contatos). </a:t>
            </a:r>
          </a:p>
          <a:p>
            <a:pPr algn="just"/>
            <a:endParaRPr lang="pt-BR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just"/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Isso é, ao apertarmos um botão ligado no Arduíno (</a:t>
            </a:r>
            <a:r>
              <a:rPr lang="pt-BR" sz="2400" dirty="0">
                <a:solidFill>
                  <a:srgbClr val="FF0000"/>
                </a:solidFill>
              </a:rPr>
              <a:t>baixa tensão</a:t>
            </a:r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 podemos acionar o relé ligando uma lâmpada de 220V ou 127V (</a:t>
            </a:r>
            <a:r>
              <a:rPr lang="pt-BR" sz="2400" dirty="0">
                <a:solidFill>
                  <a:srgbClr val="FF0000"/>
                </a:solidFill>
              </a:rPr>
              <a:t>alta tensão</a:t>
            </a:r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).</a:t>
            </a:r>
          </a:p>
          <a:p>
            <a:pPr algn="just"/>
            <a:endParaRPr lang="pt-BR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just"/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Al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ém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disso,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pode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ser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usado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para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isolar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dois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circuitos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que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deverão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ser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ativados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por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um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só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comando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endParaRPr lang="pt-BR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60" b="9504"/>
          <a:stretch/>
        </p:blipFill>
        <p:spPr>
          <a:xfrm>
            <a:off x="6595673" y="1525994"/>
            <a:ext cx="4557009" cy="453672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6879266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 eles funcionam?</a:t>
            </a:r>
          </a:p>
        </p:txBody>
      </p:sp>
      <p:sp>
        <p:nvSpPr>
          <p:cNvPr id="3" name="CaixaDeTexto 2"/>
          <p:cNvSpPr txBox="1"/>
          <p:nvPr/>
        </p:nvSpPr>
        <p:spPr>
          <a:xfrm>
            <a:off x="719528" y="1580811"/>
            <a:ext cx="497919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Ao ligar os polos da bobina (negativo e positivo), iniciamos uma corrente elétrica. Essa corrente ao percorrer as espiras da bobina criam um campo magnético. Esse por sua vez atrai a alavanca responsável pela mudança do estado dos contatos. Antes ligado no normalmente fechado (NC) para o normalmente aberto (NO). 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82EF6D9-ACFD-1B42-A385-E62592F5082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47" t="1092" r="12825" b="5574"/>
          <a:stretch/>
        </p:blipFill>
        <p:spPr>
          <a:xfrm>
            <a:off x="6650703" y="1580811"/>
            <a:ext cx="4838931" cy="4472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4184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Módulos Relés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5955" y="2973457"/>
            <a:ext cx="5458754" cy="2165513"/>
          </a:xfrm>
          <a:prstGeom prst="rect">
            <a:avLst/>
          </a:prstGeom>
        </p:spPr>
      </p:pic>
      <p:pic>
        <p:nvPicPr>
          <p:cNvPr id="2054" name="Picture 6" descr="http://s3.amazonaws.com/img.iluria.com/product/18F35A/40F59E/450x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3238" y="3540031"/>
            <a:ext cx="2945056" cy="2310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ixaDeTexto 2"/>
          <p:cNvSpPr txBox="1"/>
          <p:nvPr/>
        </p:nvSpPr>
        <p:spPr>
          <a:xfrm>
            <a:off x="840968" y="1403797"/>
            <a:ext cx="105215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Existe no mercado alguns módulos relés que já são </a:t>
            </a:r>
            <a:r>
              <a:rPr lang="pt-BR" sz="2400" dirty="0">
                <a:solidFill>
                  <a:srgbClr val="FF0000"/>
                </a:solidFill>
              </a:rPr>
              <a:t>equipados outros componentes</a:t>
            </a:r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como por exemplo </a:t>
            </a:r>
            <a:r>
              <a:rPr lang="pt-BR" sz="2400" dirty="0">
                <a:solidFill>
                  <a:srgbClr val="FF0000"/>
                </a:solidFill>
              </a:rPr>
              <a:t>resistores</a:t>
            </a:r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e </a:t>
            </a:r>
            <a:r>
              <a:rPr lang="pt-BR" sz="2400" dirty="0">
                <a:solidFill>
                  <a:srgbClr val="FF0000"/>
                </a:solidFill>
              </a:rPr>
              <a:t>diodo </a:t>
            </a:r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(serve para proteção do circuito para correntes reversas).</a:t>
            </a:r>
          </a:p>
          <a:p>
            <a:pPr algn="just"/>
            <a:endParaRPr lang="pt-BR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46174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Piscando uma lâmpada</a:t>
            </a:r>
            <a:endParaRPr lang="en-US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5911" y="1310766"/>
            <a:ext cx="7128573" cy="5547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6630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Piscando uma lâmpada</a:t>
            </a:r>
            <a:endParaRPr lang="en-US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4433" y="1409075"/>
            <a:ext cx="7640685" cy="523906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</p:pic>
    </p:spTree>
    <p:extLst>
      <p:ext uri="{BB962C8B-B14F-4D97-AF65-F5344CB8AC3E}">
        <p14:creationId xmlns:p14="http://schemas.microsoft.com/office/powerpoint/2010/main" val="17878975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Acionando um l</a:t>
            </a:r>
            <a:r>
              <a:rPr lang="en-US" dirty="0" err="1"/>
              <a:t>âmpada</a:t>
            </a:r>
            <a:r>
              <a:rPr lang="en-US" dirty="0"/>
              <a:t> </a:t>
            </a:r>
            <a:r>
              <a:rPr lang="en-US" dirty="0" err="1"/>
              <a:t>pelo</a:t>
            </a:r>
            <a:r>
              <a:rPr lang="en-US" dirty="0"/>
              <a:t> App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6" t="667" r="33991" b="34889"/>
          <a:stretch/>
        </p:blipFill>
        <p:spPr>
          <a:xfrm>
            <a:off x="498070" y="1478280"/>
            <a:ext cx="6659880" cy="5136610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3840" y="1892300"/>
            <a:ext cx="3810000" cy="368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8977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</a:t>
            </a:r>
            <a:r>
              <a:rPr lang="en-US" dirty="0" err="1"/>
              <a:t>ódigo</a:t>
            </a:r>
            <a:r>
              <a:rPr lang="en-US" dirty="0"/>
              <a:t> – </a:t>
            </a:r>
            <a:r>
              <a:rPr lang="en-US" dirty="0" err="1"/>
              <a:t>Prática</a:t>
            </a:r>
            <a:r>
              <a:rPr lang="en-US" dirty="0"/>
              <a:t> 2</a:t>
            </a:r>
            <a:endParaRPr lang="pt-BR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55" t="20444" r="37501" b="36445"/>
          <a:stretch/>
        </p:blipFill>
        <p:spPr>
          <a:xfrm>
            <a:off x="2662150" y="1341119"/>
            <a:ext cx="6414156" cy="5410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6161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Construindo o aplicativo: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7016861" y="3047267"/>
            <a:ext cx="3827335" cy="1719841"/>
          </a:xfrm>
        </p:spPr>
        <p:txBody>
          <a:bodyPr>
            <a:normAutofit fontScale="92500" lnSpcReduction="10000"/>
          </a:bodyPr>
          <a:lstStyle/>
          <a:p>
            <a:pPr algn="just">
              <a:lnSpc>
                <a:spcPct val="150000"/>
              </a:lnSpc>
            </a:pPr>
            <a:r>
              <a:rPr lang="pt-BR" dirty="0"/>
              <a:t>Para utilizar o MIT APP inventor é necessário que você tenha uma conta no Google. E assim para iniciarmos precisamos fazer o login!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802" y="1215808"/>
            <a:ext cx="6677982" cy="4853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9516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Programação do aplicativo:</a:t>
            </a:r>
          </a:p>
        </p:txBody>
      </p:sp>
      <p:pic>
        <p:nvPicPr>
          <p:cNvPr id="3" name="Espaço Reservado para Conteúdo 2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0723" t="27259" r="9433" b="18972"/>
          <a:stretch/>
        </p:blipFill>
        <p:spPr>
          <a:xfrm>
            <a:off x="0" y="1416326"/>
            <a:ext cx="11817827" cy="4202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3293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733394" y="88901"/>
            <a:ext cx="9715500" cy="1016000"/>
          </a:xfrm>
        </p:spPr>
        <p:txBody>
          <a:bodyPr/>
          <a:lstStyle/>
          <a:p>
            <a:r>
              <a:rPr lang="pt-BR" dirty="0">
                <a:solidFill>
                  <a:schemeClr val="tx1"/>
                </a:solidFill>
              </a:rPr>
              <a:t>Bluetooth – O que é?</a:t>
            </a:r>
          </a:p>
        </p:txBody>
      </p:sp>
      <p:sp>
        <p:nvSpPr>
          <p:cNvPr id="2" name="CaixaDeTexto 1"/>
          <p:cNvSpPr txBox="1"/>
          <p:nvPr/>
        </p:nvSpPr>
        <p:spPr>
          <a:xfrm>
            <a:off x="702937" y="2266560"/>
            <a:ext cx="532592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3200"/>
              </a:lnSpc>
              <a:buFont typeface="Arial" pitchFamily="34" charset="0"/>
              <a:buChar char="•"/>
            </a:pPr>
            <a:r>
              <a:rPr lang="pt-BR" sz="2400" dirty="0"/>
              <a:t>Usa </a:t>
            </a:r>
            <a:r>
              <a:rPr lang="pt-BR" sz="2400" dirty="0">
                <a:solidFill>
                  <a:srgbClr val="0EB0A2"/>
                </a:solidFill>
              </a:rPr>
              <a:t>frequência de rádio </a:t>
            </a:r>
            <a:r>
              <a:rPr lang="pt-BR" sz="2400" dirty="0"/>
              <a:t>para a transmissão dos dados.</a:t>
            </a:r>
          </a:p>
          <a:p>
            <a:pPr marL="800100" lvl="1" indent="-342900">
              <a:lnSpc>
                <a:spcPts val="3200"/>
              </a:lnSpc>
              <a:buFont typeface="Arial" pitchFamily="34" charset="0"/>
              <a:buChar char="•"/>
            </a:pPr>
            <a:r>
              <a:rPr lang="pt-BR" sz="2400" dirty="0"/>
              <a:t>Opera a 2,5GHz.</a:t>
            </a:r>
          </a:p>
        </p:txBody>
      </p:sp>
      <p:pic>
        <p:nvPicPr>
          <p:cNvPr id="5" name="Imagem 4" descr="wifi-297697_1280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475811" y="3826564"/>
            <a:ext cx="1340012" cy="1451113"/>
          </a:xfrm>
          <a:prstGeom prst="rect">
            <a:avLst/>
          </a:prstGeom>
        </p:spPr>
      </p:pic>
      <p:pic>
        <p:nvPicPr>
          <p:cNvPr id="6" name="Imagem 5" descr="LabCisco-EEM.png"/>
          <p:cNvPicPr>
            <a:picLocks noChangeAspect="1"/>
          </p:cNvPicPr>
          <p:nvPr/>
        </p:nvPicPr>
        <p:blipFill>
          <a:blip r:embed="rId4"/>
          <a:srcRect t="8738"/>
          <a:stretch>
            <a:fillRect/>
          </a:stretch>
        </p:blipFill>
        <p:spPr>
          <a:xfrm>
            <a:off x="5724939" y="2290953"/>
            <a:ext cx="6142385" cy="3970698"/>
          </a:xfrm>
          <a:prstGeom prst="rect">
            <a:avLst/>
          </a:prstGeom>
        </p:spPr>
      </p:pic>
      <p:sp>
        <p:nvSpPr>
          <p:cNvPr id="8" name="Elipse 7"/>
          <p:cNvSpPr/>
          <p:nvPr/>
        </p:nvSpPr>
        <p:spPr>
          <a:xfrm>
            <a:off x="6708913" y="2148209"/>
            <a:ext cx="1948069" cy="2483425"/>
          </a:xfrm>
          <a:prstGeom prst="ellipse">
            <a:avLst/>
          </a:prstGeom>
          <a:noFill/>
          <a:ln w="28575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/>
          <p:cNvSpPr/>
          <p:nvPr/>
        </p:nvSpPr>
        <p:spPr>
          <a:xfrm>
            <a:off x="713874" y="1384295"/>
            <a:ext cx="10090484" cy="9130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ts val="3200"/>
              </a:lnSpc>
              <a:buFont typeface="Arial" pitchFamily="34" charset="0"/>
              <a:buChar char="•"/>
            </a:pPr>
            <a:r>
              <a:rPr lang="pt-BR" sz="2400" dirty="0"/>
              <a:t>O Bluetooth é uma </a:t>
            </a:r>
            <a:r>
              <a:rPr lang="pt-BR" sz="2400" dirty="0">
                <a:solidFill>
                  <a:srgbClr val="0EB0A2"/>
                </a:solidFill>
              </a:rPr>
              <a:t>tecnologia sem fio  </a:t>
            </a:r>
            <a:r>
              <a:rPr lang="pt-BR" sz="2400" dirty="0"/>
              <a:t>usada para conectar </a:t>
            </a:r>
            <a:r>
              <a:rPr lang="pt-BR" sz="2400" dirty="0">
                <a:solidFill>
                  <a:srgbClr val="0EB0A2"/>
                </a:solidFill>
              </a:rPr>
              <a:t>diferentes tipos </a:t>
            </a:r>
            <a:r>
              <a:rPr lang="pt-BR" sz="2400" dirty="0"/>
              <a:t>de dispositivos.</a:t>
            </a:r>
          </a:p>
        </p:txBody>
      </p:sp>
      <p:cxnSp>
        <p:nvCxnSpPr>
          <p:cNvPr id="12" name="Conector reto 11"/>
          <p:cNvCxnSpPr/>
          <p:nvPr/>
        </p:nvCxnSpPr>
        <p:spPr>
          <a:xfrm>
            <a:off x="7696802" y="5180692"/>
            <a:ext cx="0" cy="250287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05938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60288" y="88901"/>
            <a:ext cx="9715500" cy="1016000"/>
          </a:xfrm>
        </p:spPr>
        <p:txBody>
          <a:bodyPr>
            <a:normAutofit/>
          </a:bodyPr>
          <a:lstStyle/>
          <a:p>
            <a:r>
              <a:rPr lang="pt-BR" dirty="0">
                <a:solidFill>
                  <a:schemeClr val="tx1"/>
                </a:solidFill>
              </a:rPr>
              <a:t>Aplicações do Bluetooth</a:t>
            </a:r>
          </a:p>
        </p:txBody>
      </p:sp>
      <p:pic>
        <p:nvPicPr>
          <p:cNvPr id="2052" name="Picture 4" descr="Imagem relacionad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7743" y="1325536"/>
            <a:ext cx="2010668" cy="1223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Resultado de imagem para aparelhos com bluetooth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1759" y="4021282"/>
            <a:ext cx="2311942" cy="2311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magem relacionada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932" b="20317"/>
          <a:stretch/>
        </p:blipFill>
        <p:spPr bwMode="auto">
          <a:xfrm>
            <a:off x="7219088" y="1459386"/>
            <a:ext cx="2358063" cy="1408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Resultado de imagem para aparelhos com bluetooth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1980" y="4470856"/>
            <a:ext cx="3652128" cy="170550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Resultado de imagem para dispositivos bluetooth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248" y="2546849"/>
            <a:ext cx="1872905" cy="1872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Imagem relacionada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9314" y="3980944"/>
            <a:ext cx="3478088" cy="195642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m 9" descr="pink-2557528_1920.jpg"/>
          <p:cNvPicPr>
            <a:picLocks noChangeAspect="1"/>
          </p:cNvPicPr>
          <p:nvPr/>
        </p:nvPicPr>
        <p:blipFill>
          <a:blip r:embed="rId9" cstate="print"/>
          <a:srcRect l="17034" t="4154" r="24372" b="17482"/>
          <a:stretch>
            <a:fillRect/>
          </a:stretch>
        </p:blipFill>
        <p:spPr>
          <a:xfrm>
            <a:off x="9871363" y="1925341"/>
            <a:ext cx="1932709" cy="172186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Imagem 10" descr="monopod-785688_1920.jpg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626425" y="2198254"/>
            <a:ext cx="3030682" cy="202045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8777012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upload.wikimedia.org/wikipedia/commons/3/38/Arduino_Uno_-_R3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07" b="12752"/>
          <a:stretch/>
        </p:blipFill>
        <p:spPr bwMode="auto">
          <a:xfrm>
            <a:off x="1597993" y="2896184"/>
            <a:ext cx="3438663" cy="3036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Módulo Bluetooth</a:t>
            </a:r>
          </a:p>
        </p:txBody>
      </p:sp>
      <p:sp>
        <p:nvSpPr>
          <p:cNvPr id="3" name="CaixaDeTexto 2"/>
          <p:cNvSpPr txBox="1"/>
          <p:nvPr/>
        </p:nvSpPr>
        <p:spPr>
          <a:xfrm>
            <a:off x="840970" y="1326524"/>
            <a:ext cx="97155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/>
              <a:t>O </a:t>
            </a:r>
            <a:r>
              <a:rPr lang="pt-BR" sz="2400" b="1" dirty="0"/>
              <a:t>Módulo Bluetooth </a:t>
            </a:r>
            <a:r>
              <a:rPr lang="pt-BR" sz="2400" dirty="0"/>
              <a:t>consiste em um componente que ao </a:t>
            </a:r>
            <a:r>
              <a:rPr lang="pt-BR" sz="2400" dirty="0">
                <a:solidFill>
                  <a:srgbClr val="FF0000"/>
                </a:solidFill>
              </a:rPr>
              <a:t>ser utilizado junto com o </a:t>
            </a:r>
            <a:r>
              <a:rPr lang="pt-BR" sz="2400" i="1" dirty="0">
                <a:solidFill>
                  <a:srgbClr val="FF0000"/>
                </a:solidFill>
              </a:rPr>
              <a:t>Arduíno</a:t>
            </a:r>
            <a:r>
              <a:rPr lang="pt-BR" sz="2400" dirty="0">
                <a:solidFill>
                  <a:srgbClr val="FF0000"/>
                </a:solidFill>
              </a:rPr>
              <a:t> </a:t>
            </a:r>
            <a:r>
              <a:rPr lang="pt-BR" sz="2400" dirty="0"/>
              <a:t>possibilita </a:t>
            </a:r>
            <a:r>
              <a:rPr lang="pt-BR" sz="2400" dirty="0">
                <a:solidFill>
                  <a:srgbClr val="FF0000"/>
                </a:solidFill>
              </a:rPr>
              <a:t>conectar </a:t>
            </a:r>
            <a:r>
              <a:rPr lang="pt-BR" sz="2400" dirty="0"/>
              <a:t>esse microcontrolador com um </a:t>
            </a:r>
            <a:r>
              <a:rPr lang="pt-BR" sz="2400" dirty="0">
                <a:solidFill>
                  <a:srgbClr val="FF0000"/>
                </a:solidFill>
              </a:rPr>
              <a:t>aparelho</a:t>
            </a:r>
            <a:r>
              <a:rPr lang="pt-BR" sz="2400" dirty="0"/>
              <a:t> </a:t>
            </a:r>
            <a:r>
              <a:rPr lang="pt-BR" sz="2400" dirty="0">
                <a:solidFill>
                  <a:srgbClr val="FF0000"/>
                </a:solidFill>
              </a:rPr>
              <a:t>que reconheça a tecnologia </a:t>
            </a:r>
            <a:r>
              <a:rPr lang="pt-BR" sz="2400" i="1" dirty="0">
                <a:solidFill>
                  <a:srgbClr val="FF0000"/>
                </a:solidFill>
              </a:rPr>
              <a:t>bluetooth</a:t>
            </a:r>
            <a:r>
              <a:rPr lang="pt-BR" sz="2400" dirty="0"/>
              <a:t>. Assim, é possível a </a:t>
            </a:r>
            <a:r>
              <a:rPr lang="pt-BR" sz="2400" dirty="0">
                <a:solidFill>
                  <a:srgbClr val="FF0000"/>
                </a:solidFill>
              </a:rPr>
              <a:t>troca de informações </a:t>
            </a:r>
            <a:r>
              <a:rPr lang="pt-BR" sz="2400" dirty="0"/>
              <a:t>entre esses eletrônicos.</a:t>
            </a:r>
          </a:p>
        </p:txBody>
      </p:sp>
      <p:pic>
        <p:nvPicPr>
          <p:cNvPr id="1028" name="Picture 4" descr="http://mlb-s2-p.mlstatic.com/modulo-bluetooth-serial-rs232-escravo-arduino-pic-automaco-14669-MLB3356165461_112012-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4736" y="3595278"/>
            <a:ext cx="1734215" cy="1734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/>
          <p:cNvSpPr txBox="1"/>
          <p:nvPr/>
        </p:nvSpPr>
        <p:spPr>
          <a:xfrm>
            <a:off x="9790177" y="4006749"/>
            <a:ext cx="15325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Módulo Bluetooth</a:t>
            </a:r>
          </a:p>
        </p:txBody>
      </p:sp>
      <p:sp>
        <p:nvSpPr>
          <p:cNvPr id="6" name="Seta para a direita 5"/>
          <p:cNvSpPr/>
          <p:nvPr/>
        </p:nvSpPr>
        <p:spPr>
          <a:xfrm>
            <a:off x="9337138" y="4269202"/>
            <a:ext cx="334851" cy="193183"/>
          </a:xfrm>
          <a:prstGeom prst="rightArrow">
            <a:avLst/>
          </a:prstGeom>
          <a:solidFill>
            <a:srgbClr val="309C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Mais 1"/>
          <p:cNvSpPr/>
          <p:nvPr/>
        </p:nvSpPr>
        <p:spPr>
          <a:xfrm>
            <a:off x="5523701" y="3447623"/>
            <a:ext cx="1126720" cy="1088566"/>
          </a:xfrm>
          <a:prstGeom prst="mathPlus">
            <a:avLst/>
          </a:prstGeom>
          <a:solidFill>
            <a:srgbClr val="309C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759245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forum.arduino.cc/index.php?action=dlattach;topic=297819.0;attach=11292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68" b="5078"/>
          <a:stretch/>
        </p:blipFill>
        <p:spPr bwMode="auto">
          <a:xfrm>
            <a:off x="6958155" y="4093459"/>
            <a:ext cx="4607263" cy="1843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Conectando o Módulo</a:t>
            </a:r>
          </a:p>
        </p:txBody>
      </p:sp>
      <p:sp>
        <p:nvSpPr>
          <p:cNvPr id="2" name="CaixaDeTexto 1"/>
          <p:cNvSpPr txBox="1"/>
          <p:nvPr/>
        </p:nvSpPr>
        <p:spPr>
          <a:xfrm>
            <a:off x="602064" y="1415803"/>
            <a:ext cx="1019331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 Módulo Bluetooth HC-06 quando utilizado </a:t>
            </a:r>
            <a:r>
              <a:rPr lang="pt-BR" sz="2400" dirty="0">
                <a:solidFill>
                  <a:srgbClr val="FF0000"/>
                </a:solidFill>
              </a:rPr>
              <a:t>com o Arduíno utiliza quatro entradas</a:t>
            </a:r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sendo elas: </a:t>
            </a:r>
          </a:p>
          <a:p>
            <a:pPr algn="just"/>
            <a:endParaRPr lang="pt-BR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 algn="just">
              <a:buFont typeface="Arial" charset="0"/>
              <a:buChar char="•"/>
            </a:pPr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VCC (alimentação de 3,6 à 6V)</a:t>
            </a:r>
          </a:p>
          <a:p>
            <a:pPr marL="342900" indent="-342900" algn="just">
              <a:buFont typeface="Arial" charset="0"/>
              <a:buChar char="•"/>
            </a:pPr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GND </a:t>
            </a:r>
          </a:p>
          <a:p>
            <a:pPr marL="342900" indent="-342900" algn="just">
              <a:buFont typeface="Arial" charset="0"/>
              <a:buChar char="•"/>
            </a:pPr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RXD (</a:t>
            </a:r>
            <a:r>
              <a:rPr lang="en-GB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Receiver</a:t>
            </a:r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 -  </a:t>
            </a:r>
            <a:r>
              <a:rPr lang="pt-BR" sz="2400" dirty="0">
                <a:solidFill>
                  <a:srgbClr val="FF0000"/>
                </a:solidFill>
              </a:rPr>
              <a:t>Tens</a:t>
            </a:r>
            <a:r>
              <a:rPr lang="en-US" sz="2400" dirty="0" err="1">
                <a:solidFill>
                  <a:srgbClr val="FF0000"/>
                </a:solidFill>
              </a:rPr>
              <a:t>ão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 err="1">
                <a:solidFill>
                  <a:srgbClr val="FF0000"/>
                </a:solidFill>
              </a:rPr>
              <a:t>máxima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pt-BR" sz="2400" dirty="0">
                <a:solidFill>
                  <a:srgbClr val="FF0000"/>
                </a:solidFill>
              </a:rPr>
              <a:t>de 3.3V. </a:t>
            </a:r>
          </a:p>
          <a:p>
            <a:pPr marL="342900" indent="-342900" algn="just">
              <a:buFont typeface="Arial" charset="0"/>
              <a:buChar char="•"/>
            </a:pPr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TXD (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Transmitter</a:t>
            </a:r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 - </a:t>
            </a:r>
            <a:r>
              <a:rPr lang="pt-BR" sz="2400" dirty="0">
                <a:solidFill>
                  <a:srgbClr val="FF0000"/>
                </a:solidFill>
              </a:rPr>
              <a:t>Tens</a:t>
            </a:r>
            <a:r>
              <a:rPr lang="en-US" sz="2400" dirty="0" err="1">
                <a:solidFill>
                  <a:srgbClr val="FF0000"/>
                </a:solidFill>
              </a:rPr>
              <a:t>ão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 err="1">
                <a:solidFill>
                  <a:srgbClr val="FF0000"/>
                </a:solidFill>
              </a:rPr>
              <a:t>máxima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pt-BR" sz="2400" dirty="0">
                <a:solidFill>
                  <a:srgbClr val="FF0000"/>
                </a:solidFill>
              </a:rPr>
              <a:t>de 3.3V. </a:t>
            </a:r>
          </a:p>
        </p:txBody>
      </p:sp>
    </p:spTree>
    <p:extLst>
      <p:ext uri="{BB962C8B-B14F-4D97-AF65-F5344CB8AC3E}">
        <p14:creationId xmlns:p14="http://schemas.microsoft.com/office/powerpoint/2010/main" val="21678029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Projeto 2– Acendendo um LED pelo celular</a:t>
            </a:r>
            <a:endParaRPr lang="en-US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6054" y="1230561"/>
            <a:ext cx="7534653" cy="5002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46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Atividade 1 – Acendendo um LED pelo celular</a:t>
            </a:r>
            <a:endParaRPr lang="en-US" dirty="0"/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316" y="1232971"/>
            <a:ext cx="7135678" cy="5476785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241994C0-8991-884B-8689-35ECB5D3FD38}"/>
              </a:ext>
            </a:extLst>
          </p:cNvPr>
          <p:cNvSpPr txBox="1"/>
          <p:nvPr/>
        </p:nvSpPr>
        <p:spPr>
          <a:xfrm>
            <a:off x="8569054" y="1501567"/>
            <a:ext cx="2338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Atenção ao ligar!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4892999D-4313-564C-A1D2-FD61ED0586BC}"/>
              </a:ext>
            </a:extLst>
          </p:cNvPr>
          <p:cNvSpPr txBox="1"/>
          <p:nvPr/>
        </p:nvSpPr>
        <p:spPr>
          <a:xfrm>
            <a:off x="8569054" y="1982639"/>
            <a:ext cx="3049230" cy="1323439"/>
          </a:xfrm>
          <a:prstGeom prst="rect">
            <a:avLst/>
          </a:prstGeom>
          <a:noFill/>
          <a:ln w="19050">
            <a:noFill/>
            <a:prstDash val="lgDashDot"/>
          </a:ln>
        </p:spPr>
        <p:txBody>
          <a:bodyPr wrap="square" rtlCol="0">
            <a:spAutoFit/>
          </a:bodyPr>
          <a:lstStyle/>
          <a:p>
            <a:r>
              <a:rPr lang="pt-BR" sz="2000" i="1" dirty="0" err="1"/>
              <a:t>Arduino</a:t>
            </a:r>
            <a:r>
              <a:rPr lang="pt-BR" sz="2000" i="1" dirty="0"/>
              <a:t>	                Bluetooth</a:t>
            </a:r>
          </a:p>
          <a:p>
            <a:r>
              <a:rPr lang="pt-BR" sz="2000" dirty="0">
                <a:solidFill>
                  <a:srgbClr val="FF0000"/>
                </a:solidFill>
              </a:rPr>
              <a:t>   </a:t>
            </a:r>
            <a:r>
              <a:rPr lang="pt-BR" sz="2000" b="1" dirty="0">
                <a:solidFill>
                  <a:srgbClr val="0EB0A2"/>
                </a:solidFill>
              </a:rPr>
              <a:t>TX</a:t>
            </a:r>
            <a:r>
              <a:rPr lang="pt-BR" sz="2000" b="1" dirty="0">
                <a:solidFill>
                  <a:srgbClr val="00B050"/>
                </a:solidFill>
              </a:rPr>
              <a:t>    </a:t>
            </a:r>
            <a:r>
              <a:rPr lang="pt-BR" sz="2000" b="1" dirty="0">
                <a:solidFill>
                  <a:srgbClr val="FF0000"/>
                </a:solidFill>
              </a:rPr>
              <a:t>	   </a:t>
            </a:r>
            <a:r>
              <a:rPr lang="pt-BR" sz="1600" b="1" dirty="0">
                <a:solidFill>
                  <a:srgbClr val="FFC000"/>
                </a:solidFill>
              </a:rPr>
              <a:t>Divisor</a:t>
            </a:r>
            <a:r>
              <a:rPr lang="pt-BR" sz="2000" b="1" dirty="0">
                <a:solidFill>
                  <a:srgbClr val="FF0000"/>
                </a:solidFill>
              </a:rPr>
              <a:t>	        </a:t>
            </a:r>
            <a:r>
              <a:rPr lang="pt-BR" sz="2000" b="1" dirty="0">
                <a:solidFill>
                  <a:srgbClr val="0070C0"/>
                </a:solidFill>
              </a:rPr>
              <a:t>RXD</a:t>
            </a:r>
          </a:p>
          <a:p>
            <a:r>
              <a:rPr lang="pt-BR" sz="2000" b="1" dirty="0">
                <a:solidFill>
                  <a:srgbClr val="0070C0"/>
                </a:solidFill>
              </a:rPr>
              <a:t>	 </a:t>
            </a:r>
            <a:r>
              <a:rPr lang="pt-BR" sz="1600" b="1" dirty="0">
                <a:solidFill>
                  <a:srgbClr val="FFC000"/>
                </a:solidFill>
              </a:rPr>
              <a:t>de tensão</a:t>
            </a:r>
            <a:endParaRPr lang="pt-BR" sz="2000" b="1" dirty="0">
              <a:solidFill>
                <a:srgbClr val="FFC000"/>
              </a:solidFill>
            </a:endParaRPr>
          </a:p>
          <a:p>
            <a:r>
              <a:rPr lang="pt-BR" sz="2000" b="1" dirty="0">
                <a:solidFill>
                  <a:srgbClr val="FF0000"/>
                </a:solidFill>
              </a:rPr>
              <a:t>     </a:t>
            </a:r>
            <a:r>
              <a:rPr lang="pt-BR" sz="2000" b="1" dirty="0">
                <a:solidFill>
                  <a:srgbClr val="0070C0"/>
                </a:solidFill>
              </a:rPr>
              <a:t>RX</a:t>
            </a:r>
            <a:r>
              <a:rPr lang="pt-BR" sz="2000" b="1" dirty="0">
                <a:solidFill>
                  <a:srgbClr val="FF0000"/>
                </a:solidFill>
              </a:rPr>
              <a:t>		      </a:t>
            </a:r>
            <a:r>
              <a:rPr lang="pt-BR" sz="2000" b="1" dirty="0">
                <a:solidFill>
                  <a:srgbClr val="0EB0A2"/>
                </a:solidFill>
              </a:rPr>
              <a:t>TXD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A8DE8B7D-8EB4-DB41-9CA7-1E4808C90C59}"/>
              </a:ext>
            </a:extLst>
          </p:cNvPr>
          <p:cNvCxnSpPr/>
          <p:nvPr/>
        </p:nvCxnSpPr>
        <p:spPr>
          <a:xfrm>
            <a:off x="9243655" y="2492743"/>
            <a:ext cx="326371" cy="107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4" descr="Resultado de imagem para EXCLAMACAO">
            <a:extLst>
              <a:ext uri="{FF2B5EF4-FFF2-40B4-BE49-F238E27FC236}">
                <a16:creationId xmlns:a16="http://schemas.microsoft.com/office/drawing/2014/main" id="{BE2B20C3-AEF2-AF48-8F63-7C46B8F6E2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3619" y="1467493"/>
            <a:ext cx="535210" cy="482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tângulo de cantos arredondados 9">
            <a:extLst>
              <a:ext uri="{FF2B5EF4-FFF2-40B4-BE49-F238E27FC236}">
                <a16:creationId xmlns:a16="http://schemas.microsoft.com/office/drawing/2014/main" id="{5E05DA24-0A7C-CD47-8E0A-E22938FFD02A}"/>
              </a:ext>
            </a:extLst>
          </p:cNvPr>
          <p:cNvSpPr/>
          <p:nvPr/>
        </p:nvSpPr>
        <p:spPr>
          <a:xfrm>
            <a:off x="8555607" y="1373363"/>
            <a:ext cx="3049230" cy="1962115"/>
          </a:xfrm>
          <a:prstGeom prst="roundRect">
            <a:avLst/>
          </a:prstGeom>
          <a:noFill/>
          <a:ln w="28575">
            <a:solidFill>
              <a:srgbClr val="FF33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9" name="Conector de seta reta 12">
            <a:extLst>
              <a:ext uri="{FF2B5EF4-FFF2-40B4-BE49-F238E27FC236}">
                <a16:creationId xmlns:a16="http://schemas.microsoft.com/office/drawing/2014/main" id="{CE5E782C-299F-CB40-A2CB-0E8941E3D525}"/>
              </a:ext>
            </a:extLst>
          </p:cNvPr>
          <p:cNvCxnSpPr/>
          <p:nvPr/>
        </p:nvCxnSpPr>
        <p:spPr>
          <a:xfrm>
            <a:off x="10497493" y="2489280"/>
            <a:ext cx="326371" cy="107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de seta reta 17">
            <a:extLst>
              <a:ext uri="{FF2B5EF4-FFF2-40B4-BE49-F238E27FC236}">
                <a16:creationId xmlns:a16="http://schemas.microsoft.com/office/drawing/2014/main" id="{1A8C9B8B-A3F2-2E45-AE13-92D70EC5E391}"/>
              </a:ext>
            </a:extLst>
          </p:cNvPr>
          <p:cNvCxnSpPr/>
          <p:nvPr/>
        </p:nvCxnSpPr>
        <p:spPr>
          <a:xfrm>
            <a:off x="9382990" y="3106878"/>
            <a:ext cx="1257300" cy="158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9562039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iva">
  <a:themeElements>
    <a:clrScheme name="Personalizada 3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000000"/>
      </a:accent1>
      <a:accent2>
        <a:srgbClr val="468683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Retrospectiva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iva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>
    <a:spDef>
      <a:spPr>
        <a:solidFill>
          <a:srgbClr val="309C80"/>
        </a:solidFill>
        <a:ln>
          <a:noFill/>
        </a:ln>
      </a:spPr>
      <a:bodyPr/>
      <a:lstStyle/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2457</TotalTime>
  <Words>424</Words>
  <Application>Microsoft Macintosh PowerPoint</Application>
  <PresentationFormat>Widescreen</PresentationFormat>
  <Paragraphs>50</Paragraphs>
  <Slides>19</Slides>
  <Notes>3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Retrospectiva</vt:lpstr>
      <vt:lpstr>Construindo o aplicativo:</vt:lpstr>
      <vt:lpstr>Construindo o aplicativo:</vt:lpstr>
      <vt:lpstr>Programação do aplicativo:</vt:lpstr>
      <vt:lpstr>Bluetooth – O que é?</vt:lpstr>
      <vt:lpstr>Aplicações do Bluetooth</vt:lpstr>
      <vt:lpstr>Módulo Bluetooth</vt:lpstr>
      <vt:lpstr>Conectando o Módulo</vt:lpstr>
      <vt:lpstr>Projeto 2– Acendendo um LED pelo celular</vt:lpstr>
      <vt:lpstr>Atividade 1 – Acendendo um LED pelo celular</vt:lpstr>
      <vt:lpstr>Utilizações</vt:lpstr>
      <vt:lpstr>Relés</vt:lpstr>
      <vt:lpstr>O que é um relé?</vt:lpstr>
      <vt:lpstr>Por quê dois circuitos?</vt:lpstr>
      <vt:lpstr>Como eles funcionam?</vt:lpstr>
      <vt:lpstr>Módulos Relés</vt:lpstr>
      <vt:lpstr>Piscando uma lâmpada</vt:lpstr>
      <vt:lpstr>Piscando uma lâmpada</vt:lpstr>
      <vt:lpstr>Acionando um lâmpada pelo App</vt:lpstr>
      <vt:lpstr>Código – Prática 2</vt:lpstr>
    </vt:vector>
  </TitlesOfParts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Karla Vanessa Fernandes</dc:creator>
  <cp:lastModifiedBy>Karla Vanessa Fernandes</cp:lastModifiedBy>
  <cp:revision>190</cp:revision>
  <dcterms:created xsi:type="dcterms:W3CDTF">2015-09-17T01:57:22Z</dcterms:created>
  <dcterms:modified xsi:type="dcterms:W3CDTF">2018-07-07T16:08:05Z</dcterms:modified>
</cp:coreProperties>
</file>